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333" r:id="rId5"/>
    <p:sldId id="334" r:id="rId6"/>
    <p:sldId id="335" r:id="rId7"/>
    <p:sldId id="332" r:id="rId8"/>
    <p:sldId id="267" r:id="rId9"/>
    <p:sldId id="316" r:id="rId10"/>
    <p:sldId id="336" r:id="rId11"/>
    <p:sldId id="337" r:id="rId12"/>
    <p:sldId id="339" r:id="rId13"/>
    <p:sldId id="340" r:id="rId14"/>
    <p:sldId id="341" r:id="rId15"/>
    <p:sldId id="342" r:id="rId16"/>
    <p:sldId id="298" r:id="rId17"/>
    <p:sldId id="302" r:id="rId18"/>
    <p:sldId id="343" r:id="rId19"/>
    <p:sldId id="305" r:id="rId20"/>
    <p:sldId id="306" r:id="rId21"/>
    <p:sldId id="344" r:id="rId22"/>
    <p:sldId id="345" r:id="rId23"/>
    <p:sldId id="346" r:id="rId24"/>
    <p:sldId id="347" r:id="rId25"/>
    <p:sldId id="299" r:id="rId26"/>
    <p:sldId id="301" r:id="rId27"/>
    <p:sldId id="274" r:id="rId2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B4"/>
    <a:srgbClr val="2C72B2"/>
    <a:srgbClr val="DEEBF7"/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849" autoAdjust="0"/>
  </p:normalViewPr>
  <p:slideViewPr>
    <p:cSldViewPr snapToGrid="0">
      <p:cViewPr varScale="1">
        <p:scale>
          <a:sx n="51" d="100"/>
          <a:sy n="51" d="100"/>
        </p:scale>
        <p:origin x="7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1077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dirty="0"/>
              <a:t>T</a:t>
            </a:r>
            <a:r>
              <a:rPr lang="zh-TW" altLang="en-US" dirty="0"/>
              <a:t>越大</a:t>
            </a:r>
            <a:r>
              <a:rPr lang="zh-CN" altLang="en-US" dirty="0"/>
              <a:t>，</a:t>
            </a:r>
            <a:r>
              <a:rPr lang="zh-TW" altLang="en-US" dirty="0"/>
              <a:t>預測</a:t>
            </a:r>
            <a:r>
              <a:rPr lang="zh-CN" altLang="en-US" dirty="0"/>
              <a:t>的</a:t>
            </a:r>
            <a:r>
              <a:rPr lang="zh-TW" altLang="en-US" dirty="0"/>
              <a:t>機率分布會越平滑</a:t>
            </a:r>
            <a:r>
              <a:rPr lang="zh-CN" altLang="en-US" dirty="0"/>
              <a:t>，</a:t>
            </a:r>
            <a:r>
              <a:rPr lang="en-US" altLang="zh-CN" dirty="0"/>
              <a:t>loss</a:t>
            </a:r>
            <a:r>
              <a:rPr lang="zh-TW" altLang="en-US" dirty="0"/>
              <a:t>會</a:t>
            </a:r>
            <a:r>
              <a:rPr lang="zh-CN" altLang="en-US" dirty="0"/>
              <a:t>很大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8073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dirty="0"/>
              <a:t>T</a:t>
            </a:r>
            <a:r>
              <a:rPr lang="zh-TW" altLang="en-US" dirty="0"/>
              <a:t>越大</a:t>
            </a:r>
            <a:r>
              <a:rPr lang="zh-CN" altLang="en-US" dirty="0"/>
              <a:t>，</a:t>
            </a:r>
            <a:r>
              <a:rPr lang="zh-TW" altLang="en-US" dirty="0"/>
              <a:t>預測</a:t>
            </a:r>
            <a:r>
              <a:rPr lang="zh-CN" altLang="en-US" dirty="0"/>
              <a:t>的</a:t>
            </a:r>
            <a:r>
              <a:rPr lang="zh-TW" altLang="en-US" dirty="0"/>
              <a:t>機率分布會越平滑</a:t>
            </a:r>
            <a:r>
              <a:rPr lang="zh-CN" altLang="en-US" dirty="0"/>
              <a:t>，</a:t>
            </a:r>
            <a:r>
              <a:rPr lang="en-US" altLang="zh-CN" dirty="0"/>
              <a:t>loss</a:t>
            </a:r>
            <a:r>
              <a:rPr lang="zh-TW" altLang="en-US" dirty="0"/>
              <a:t>會</a:t>
            </a:r>
            <a:r>
              <a:rPr lang="zh-CN" altLang="en-US" dirty="0"/>
              <a:t>很大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0185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5761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29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79373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41505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IPHash</a:t>
            </a:r>
            <a:r>
              <a:rPr lang="en-US" altLang="zh-TW" dirty="0"/>
              <a:t> can better preserve semantic information in the hash codes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18993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388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7694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683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36812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01050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269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014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zh-TW" altLang="en-US" dirty="0"/>
              <a:t>對於輸入</a:t>
            </a:r>
            <a:r>
              <a:rPr lang="en-US" altLang="zh-TW" dirty="0"/>
              <a:t>image</a:t>
            </a:r>
            <a:r>
              <a:rPr lang="zh-TW" altLang="en-US" dirty="0"/>
              <a:t>，直接用 </a:t>
            </a:r>
            <a:r>
              <a:rPr lang="en-US" altLang="zh-TW" dirty="0" err="1"/>
              <a:t>ViT</a:t>
            </a:r>
            <a:r>
              <a:rPr lang="zh-TW" altLang="en-US" dirty="0"/>
              <a:t>的切 </a:t>
            </a:r>
            <a:r>
              <a:rPr lang="en-US" altLang="zh-TW" dirty="0"/>
              <a:t>patch</a:t>
            </a:r>
            <a:r>
              <a:rPr lang="zh-TW" altLang="en-US" dirty="0"/>
              <a:t>方法切成多個 </a:t>
            </a:r>
            <a:r>
              <a:rPr lang="en-US" altLang="zh-TW" dirty="0"/>
              <a:t>patches</a:t>
            </a:r>
            <a:r>
              <a:rPr lang="zh-TW" altLang="en-US" dirty="0"/>
              <a:t>。</a:t>
            </a:r>
          </a:p>
          <a:p>
            <a:pPr>
              <a:buFont typeface="+mj-lt"/>
              <a:buAutoNum type="arabicPeriod"/>
            </a:pPr>
            <a:r>
              <a:rPr lang="zh-TW" altLang="en-US" dirty="0"/>
              <a:t>使用 </a:t>
            </a:r>
            <a:r>
              <a:rPr lang="en-US" altLang="zh-TW" dirty="0"/>
              <a:t>random uniform</a:t>
            </a:r>
            <a:r>
              <a:rPr lang="zh-TW" altLang="en-US" dirty="0"/>
              <a:t>將很高比例 </a:t>
            </a:r>
            <a:r>
              <a:rPr lang="en-US" altLang="zh-TW" dirty="0"/>
              <a:t>(</a:t>
            </a:r>
            <a:r>
              <a:rPr lang="zh-TW" altLang="en-US" dirty="0"/>
              <a:t>如</a:t>
            </a:r>
            <a:r>
              <a:rPr lang="en-US" altLang="zh-TW" dirty="0"/>
              <a:t>75%) </a:t>
            </a:r>
            <a:r>
              <a:rPr lang="zh-TW" altLang="en-US" dirty="0"/>
              <a:t>的 </a:t>
            </a:r>
            <a:r>
              <a:rPr lang="en-US" altLang="zh-TW" dirty="0"/>
              <a:t>patches mask</a:t>
            </a:r>
            <a:r>
              <a:rPr lang="zh-TW" altLang="en-US" dirty="0"/>
              <a:t>掉。</a:t>
            </a:r>
          </a:p>
          <a:p>
            <a:pPr>
              <a:buFont typeface="+mj-lt"/>
              <a:buAutoNum type="arabicPeriod"/>
            </a:pPr>
            <a:r>
              <a:rPr lang="zh-TW" altLang="en-US" dirty="0"/>
              <a:t>把沒</a:t>
            </a:r>
            <a:r>
              <a:rPr lang="en-US" altLang="zh-TW" dirty="0"/>
              <a:t>masked</a:t>
            </a:r>
            <a:r>
              <a:rPr lang="zh-TW" altLang="en-US" dirty="0"/>
              <a:t>的 </a:t>
            </a:r>
            <a:r>
              <a:rPr lang="en-US" altLang="zh-TW" dirty="0"/>
              <a:t>patches</a:t>
            </a:r>
            <a:r>
              <a:rPr lang="zh-TW" altLang="en-US" dirty="0"/>
              <a:t>丟到 </a:t>
            </a:r>
            <a:r>
              <a:rPr lang="en-US" altLang="zh-TW" dirty="0" err="1"/>
              <a:t>ViT</a:t>
            </a:r>
            <a:r>
              <a:rPr lang="en-US" altLang="zh-TW" dirty="0"/>
              <a:t> based</a:t>
            </a:r>
            <a:r>
              <a:rPr lang="zh-TW" altLang="en-US" dirty="0"/>
              <a:t>的 </a:t>
            </a:r>
            <a:r>
              <a:rPr lang="en-US" altLang="zh-TW" dirty="0"/>
              <a:t>encoder</a:t>
            </a:r>
            <a:r>
              <a:rPr lang="zh-TW" altLang="en-US" dirty="0"/>
              <a:t>抽 </a:t>
            </a:r>
            <a:r>
              <a:rPr lang="en-US" altLang="zh-TW" dirty="0"/>
              <a:t>features</a:t>
            </a:r>
            <a:r>
              <a:rPr lang="zh-TW" altLang="en-US" dirty="0"/>
              <a:t>。</a:t>
            </a:r>
          </a:p>
          <a:p>
            <a:pPr>
              <a:buFont typeface="+mj-lt"/>
              <a:buAutoNum type="arabicPeriod"/>
            </a:pPr>
            <a:r>
              <a:rPr lang="zh-TW" altLang="en-US" dirty="0"/>
              <a:t>把之前被</a:t>
            </a:r>
            <a:r>
              <a:rPr lang="en-US" altLang="zh-TW" dirty="0"/>
              <a:t>masked</a:t>
            </a:r>
            <a:r>
              <a:rPr lang="zh-TW" altLang="en-US" dirty="0"/>
              <a:t>掉的部分，以 </a:t>
            </a:r>
            <a:r>
              <a:rPr lang="en-US" altLang="zh-TW" dirty="0"/>
              <a:t>masked token</a:t>
            </a:r>
            <a:r>
              <a:rPr lang="zh-TW" altLang="en-US" dirty="0"/>
              <a:t>的形式補到 </a:t>
            </a:r>
            <a:r>
              <a:rPr lang="en-US" altLang="zh-TW" dirty="0"/>
              <a:t>features</a:t>
            </a:r>
            <a:r>
              <a:rPr lang="zh-TW" altLang="en-US" dirty="0"/>
              <a:t>裡。</a:t>
            </a:r>
          </a:p>
          <a:p>
            <a:pPr>
              <a:buFont typeface="+mj-lt"/>
              <a:buAutoNum type="arabicPeriod"/>
            </a:pPr>
            <a:r>
              <a:rPr lang="zh-TW" altLang="en-US" dirty="0"/>
              <a:t>丟給 </a:t>
            </a:r>
            <a:r>
              <a:rPr lang="en-US" altLang="zh-TW" dirty="0" err="1"/>
              <a:t>ViT</a:t>
            </a:r>
            <a:r>
              <a:rPr lang="en-US" altLang="zh-TW" dirty="0"/>
              <a:t> based</a:t>
            </a:r>
            <a:r>
              <a:rPr lang="zh-TW" altLang="en-US" dirty="0"/>
              <a:t>的 </a:t>
            </a:r>
            <a:r>
              <a:rPr lang="en-US" altLang="zh-TW" dirty="0"/>
              <a:t>decoder</a:t>
            </a:r>
            <a:r>
              <a:rPr lang="zh-TW" altLang="en-US" dirty="0"/>
              <a:t>還原原圖，直接在 </a:t>
            </a:r>
            <a:r>
              <a:rPr lang="en-US" altLang="zh-TW" dirty="0"/>
              <a:t>pixel-level </a:t>
            </a:r>
            <a:r>
              <a:rPr lang="zh-TW" altLang="en-US" dirty="0"/>
              <a:t>計算 </a:t>
            </a:r>
            <a:r>
              <a:rPr lang="en-US" altLang="zh-TW" dirty="0"/>
              <a:t>MSE loss</a:t>
            </a:r>
            <a:r>
              <a:rPr lang="zh-TW" altLang="en-US" dirty="0"/>
              <a:t>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585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4865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0034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71720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1200" dirty="0"/>
              <a:t>Goal: to learn a mapping function that encodes input images into binary codes, and the similarities among these codes are preserved.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95175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9559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2022/8/9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965085"/>
            <a:ext cx="9326880" cy="3104619"/>
          </a:xfrm>
        </p:spPr>
        <p:txBody>
          <a:bodyPr>
            <a:noAutofit/>
          </a:bodyPr>
          <a:lstStyle/>
          <a:p>
            <a:r>
              <a:rPr lang="en-US" altLang="zh-TW" sz="5400" dirty="0">
                <a:latin typeface="Bahnschrift Light SemiCondensed" panose="020B0502040204020203" pitchFamily="34" charset="0"/>
              </a:rPr>
              <a:t>ViT2Hash: Unsupervised Information-Preserving Hashing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8718835-8BD9-4650-9363-86EEADA46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3584" y="4859049"/>
            <a:ext cx="9703816" cy="4870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Qinkang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Gong 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Liangdao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Wang ,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Hanjiang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Lai , Yan Pan, Jian Yin</a:t>
            </a:r>
            <a:endParaRPr lang="zh-TW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90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2022/02/16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524000" y="4444703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arXiv:2201.05541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副標題 2">
            <a:extLst>
              <a:ext uri="{FF2B5EF4-FFF2-40B4-BE49-F238E27FC236}">
                <a16:creationId xmlns:a16="http://schemas.microsoft.com/office/drawing/2014/main" id="{0A4A44FC-D403-4586-9ADF-0D3B49B88156}"/>
              </a:ext>
            </a:extLst>
          </p:cNvPr>
          <p:cNvSpPr txBox="1">
            <a:spLocks/>
          </p:cNvSpPr>
          <p:nvPr/>
        </p:nvSpPr>
        <p:spPr>
          <a:xfrm>
            <a:off x="2992374" y="5405829"/>
            <a:ext cx="6486652" cy="1277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Sun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Yat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-Sen University, China</a:t>
            </a:r>
            <a:endParaRPr lang="zh-TW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Architecture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DD8BEDB-0B68-499B-9151-7EC6B76B2C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946" y="1382750"/>
            <a:ext cx="9724107" cy="5338725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3DFEDAEE-6FE8-432D-AF72-233CB1B8B7DB}"/>
              </a:ext>
            </a:extLst>
          </p:cNvPr>
          <p:cNvSpPr txBox="1"/>
          <p:nvPr/>
        </p:nvSpPr>
        <p:spPr>
          <a:xfrm>
            <a:off x="2807986" y="1321356"/>
            <a:ext cx="273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5"/>
                </a:solidFill>
              </a:rPr>
              <a:t>Feature-preserving module</a:t>
            </a:r>
            <a:endParaRPr lang="zh-TW" altLang="en-US" dirty="0">
              <a:solidFill>
                <a:schemeClr val="accent5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9B080DD1-CE2F-48EF-ABE6-C05C5AF559B5}"/>
              </a:ext>
            </a:extLst>
          </p:cNvPr>
          <p:cNvSpPr txBox="1"/>
          <p:nvPr/>
        </p:nvSpPr>
        <p:spPr>
          <a:xfrm>
            <a:off x="7006618" y="1300800"/>
            <a:ext cx="276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chemeClr val="accent2"/>
                </a:solidFill>
              </a:rPr>
              <a:t>Hashing-preserving module</a:t>
            </a:r>
            <a:endParaRPr lang="zh-TW" alt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43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Feature-Preserving Module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690689"/>
                <a:ext cx="10515599" cy="438443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Random masking operation (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𝑅𝑀</m:t>
                    </m:r>
                  </m:oMath>
                </a14:m>
                <a:r>
                  <a:rPr lang="en-US" altLang="zh-TW" sz="2400" dirty="0"/>
                  <a:t>):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𝑅𝑀</m:t>
                    </m:r>
                    <m:r>
                      <a:rPr lang="en-US" altLang="zh-TW" sz="2400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TW" sz="24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TW" sz="2000" dirty="0"/>
                  <a:t> : the masking ratio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Feature extractor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(⋅;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TW" sz="2400" dirty="0"/>
                  <a:t> 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TW" sz="24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altLang="zh-TW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zh-TW" sz="2000" dirty="0"/>
                  <a:t> is initialized by the pre-trained </a:t>
                </a:r>
                <a:r>
                  <a:rPr lang="en-US" altLang="zh-TW" sz="2000" dirty="0" err="1"/>
                  <a:t>ViT</a:t>
                </a:r>
                <a:r>
                  <a:rPr lang="en-US" altLang="zh-TW" sz="2000" dirty="0"/>
                  <a:t> and fine-tuned with the mask images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b="1" dirty="0"/>
                  <a:t>Pseudo annotations </a:t>
                </a:r>
                <a:r>
                  <a:rPr lang="en-US" altLang="zh-TW" sz="2400" dirty="0"/>
                  <a:t>for </a:t>
                </a:r>
                <a:r>
                  <a:rPr lang="en-US" altLang="zh-TW" sz="2400" dirty="0" err="1"/>
                  <a:t>i-th</a:t>
                </a:r>
                <a:r>
                  <a:rPr lang="en-US" altLang="zh-TW" sz="2400" dirty="0"/>
                  <a:t> sample’s feature: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TW" sz="2400" b="0" i="0" smtClean="0">
                            <a:latin typeface="Cambria Math" panose="02040503050406030204" pitchFamily="18" charset="0"/>
                          </a:rPr>
                          <m:t>ViT</m:t>
                        </m:r>
                      </m:sup>
                    </m:sSubSup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altLang="zh-TW" sz="240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;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atin typeface="Cambria Math" panose="02040503050406030204" pitchFamily="18" charset="0"/>
                      </a:rPr>
                      <m:t>ViT</m:t>
                    </m:r>
                    <m:r>
                      <a:rPr lang="en-US" altLang="zh-TW" sz="240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TW" sz="2000" b="0" i="0" smtClean="0">
                            <a:latin typeface="Cambria Math" panose="02040503050406030204" pitchFamily="18" charset="0"/>
                          </a:rPr>
                          <m:t>ViT</m:t>
                        </m:r>
                      </m:sup>
                    </m:sSubSup>
                  </m:oMath>
                </a14:m>
                <a:r>
                  <a:rPr lang="en-US" altLang="zh-TW" sz="2000" dirty="0"/>
                  <a:t> is the extracted feature from the completed image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be used for keeping semantic information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Reconstruction loss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690689"/>
                <a:ext cx="10515599" cy="4384434"/>
              </a:xfrm>
              <a:blipFill>
                <a:blip r:embed="rId3"/>
                <a:stretch>
                  <a:fillRect l="-754" t="-111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圖片 4">
            <a:extLst>
              <a:ext uri="{FF2B5EF4-FFF2-40B4-BE49-F238E27FC236}">
                <a16:creationId xmlns:a16="http://schemas.microsoft.com/office/drawing/2014/main" id="{1CF6B591-E2AD-44E0-A76E-2D99F5E3C2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582"/>
          <a:stretch/>
        </p:blipFill>
        <p:spPr>
          <a:xfrm>
            <a:off x="1177251" y="5670225"/>
            <a:ext cx="4221467" cy="986749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69232A8F-1523-4E8D-BC0F-E106B1C26542}"/>
              </a:ext>
            </a:extLst>
          </p:cNvPr>
          <p:cNvSpPr txBox="1"/>
          <p:nvPr/>
        </p:nvSpPr>
        <p:spPr>
          <a:xfrm>
            <a:off x="5398718" y="5846544"/>
            <a:ext cx="6093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TW" dirty="0">
                <a:solidFill>
                  <a:schemeClr val="accent5"/>
                </a:solidFill>
              </a:rPr>
              <a:t>The feature extractor is learned to better preserve and reconstruct the meaningful information of original data.</a:t>
            </a:r>
            <a:endParaRPr lang="zh-TW" altLang="en-US" dirty="0">
              <a:solidFill>
                <a:schemeClr val="accent5"/>
              </a:solidFill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7CED615C-BEA0-4E04-B02B-B98E4640FF7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75"/>
          <a:stretch/>
        </p:blipFill>
        <p:spPr>
          <a:xfrm>
            <a:off x="8430015" y="82106"/>
            <a:ext cx="3567627" cy="1608582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id="{98816199-0CEF-4F7F-A59F-A51EDD3D67AD}"/>
              </a:ext>
            </a:extLst>
          </p:cNvPr>
          <p:cNvSpPr/>
          <p:nvPr/>
        </p:nvSpPr>
        <p:spPr>
          <a:xfrm>
            <a:off x="8430016" y="82106"/>
            <a:ext cx="1954061" cy="16085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538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Hashing-Preserving Module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690688"/>
                <a:ext cx="10515599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Encoding the continuous features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/>
                  <a:t> into low dimensional feature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/>
                  <a:t> :</a:t>
                </a:r>
                <a:br>
                  <a:rPr lang="en-US" altLang="zh-TW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768×#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𝑏𝑖𝑡</m:t>
                        </m:r>
                      </m:sup>
                    </m:sSup>
                  </m:oMath>
                </a14:m>
                <a:r>
                  <a:rPr lang="en-US" altLang="zh-TW" sz="2000" dirty="0"/>
                  <a:t>: a learnable projection matrix 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The final hash code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000" dirty="0"/>
                  <a:t> is obtained after binarizing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TW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altLang="zh-TW" sz="20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b="1" dirty="0"/>
                  <a:t>Pseudo soft label </a:t>
                </a:r>
                <a:r>
                  <a:rPr lang="en-US" altLang="zh-TW" sz="2400" dirty="0"/>
                  <a:t>: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altLang="zh-TW" sz="2400" b="0" i="0" smtClean="0">
                            <a:latin typeface="Cambria Math" panose="02040503050406030204" pitchFamily="18" charset="0"/>
                          </a:rPr>
                          <m:t>ViT</m:t>
                        </m:r>
                      </m:sup>
                    </m:sSubSup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atin typeface="Cambria Math" panose="02040503050406030204" pitchFamily="18" charset="0"/>
                      </a:rPr>
                      <m:t>Softmax</m:t>
                    </m:r>
                    <m:d>
                      <m:d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TW" sz="24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𝑉𝑖𝑇</m:t>
                            </m:r>
                          </m:sup>
                        </m:sSub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000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1000×768</m:t>
                        </m:r>
                      </m:sup>
                    </m:sSup>
                  </m:oMath>
                </a14:m>
                <a:r>
                  <a:rPr lang="en-US" altLang="zh-TW" sz="2000" dirty="0"/>
                  <a:t> : the original pre-trained parameters of </a:t>
                </a:r>
                <a:r>
                  <a:rPr lang="en-US" altLang="zh-TW" sz="2000" dirty="0" err="1"/>
                  <a:t>ViT</a:t>
                </a:r>
                <a:r>
                  <a:rPr lang="en-US" altLang="zh-TW" sz="2000" dirty="0"/>
                  <a:t> classifier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TW" sz="2000" dirty="0"/>
                  <a:t> : the temperature of the </a:t>
                </a:r>
                <a:r>
                  <a:rPr lang="en-US" altLang="zh-TW" sz="2000" dirty="0" err="1"/>
                  <a:t>softmax</a:t>
                </a:r>
                <a:r>
                  <a:rPr lang="en-US" altLang="zh-TW" sz="2000" dirty="0"/>
                  <a:t> function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Also, to fully utilize the knowledge from </a:t>
                </a:r>
                <a:r>
                  <a:rPr lang="en-US" altLang="zh-TW" sz="2400" dirty="0" err="1"/>
                  <a:t>ViT</a:t>
                </a:r>
                <a:r>
                  <a:rPr lang="en-US" altLang="zh-TW" sz="2400" dirty="0"/>
                  <a:t>, here we construct a classifier after the hash layer: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atin typeface="Cambria Math" panose="02040503050406030204" pitchFamily="18" charset="0"/>
                      </a:rPr>
                      <m:t>Softmax</m:t>
                    </m:r>
                    <m:d>
                      <m:d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TW" sz="2400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690688"/>
                <a:ext cx="10515599" cy="4486275"/>
              </a:xfrm>
              <a:blipFill>
                <a:blip r:embed="rId3"/>
                <a:stretch>
                  <a:fillRect l="-754" t="-108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圖片 5">
            <a:extLst>
              <a:ext uri="{FF2B5EF4-FFF2-40B4-BE49-F238E27FC236}">
                <a16:creationId xmlns:a16="http://schemas.microsoft.com/office/drawing/2014/main" id="{E6241D21-345A-49BD-BCC1-0BC13D5DF6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75"/>
          <a:stretch/>
        </p:blipFill>
        <p:spPr>
          <a:xfrm>
            <a:off x="8430015" y="82106"/>
            <a:ext cx="3567627" cy="160858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A88F6023-DB7D-4923-B010-DB3E9ED9A386}"/>
              </a:ext>
            </a:extLst>
          </p:cNvPr>
          <p:cNvSpPr/>
          <p:nvPr/>
        </p:nvSpPr>
        <p:spPr>
          <a:xfrm>
            <a:off x="10008296" y="82106"/>
            <a:ext cx="1989345" cy="16085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9A20F102-B70F-4C4A-B900-0BA32D3E2315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77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(Cont.)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51559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KL divergence loss :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400" dirty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The predicted probabilities by the pre-trained classifier contain the similarity information between the samples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So the smaller of KL distance between two predicted probabilities, the more similar between these two images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Be viewed as the knowledge distillation from the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 model to the downstream hashing task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B8306A3-1320-4559-A0E7-820B942C3A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512" y="1511301"/>
            <a:ext cx="3333750" cy="981075"/>
          </a:xfrm>
          <a:prstGeom prst="rect">
            <a:avLst/>
          </a:prstGeom>
        </p:spPr>
      </p:pic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822192E2-311A-4534-AC57-C369DEE4A2A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9" name="圖片 8">
            <a:extLst>
              <a:ext uri="{FF2B5EF4-FFF2-40B4-BE49-F238E27FC236}">
                <a16:creationId xmlns:a16="http://schemas.microsoft.com/office/drawing/2014/main" id="{EB749308-80E2-4E04-9A97-DD4BE1A1F09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75"/>
          <a:stretch/>
        </p:blipFill>
        <p:spPr>
          <a:xfrm>
            <a:off x="8430015" y="82106"/>
            <a:ext cx="3567627" cy="1608582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C85A3AD-99A0-45F4-9EAD-51B9DB8AE4F1}"/>
              </a:ext>
            </a:extLst>
          </p:cNvPr>
          <p:cNvSpPr/>
          <p:nvPr/>
        </p:nvSpPr>
        <p:spPr>
          <a:xfrm>
            <a:off x="10008296" y="82106"/>
            <a:ext cx="1989345" cy="160858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9732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690688"/>
                <a:ext cx="10515599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Similarity loss :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b="0" i="0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000" b="0" i="0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000" b="0" i="0" smtClean="0">
                        <a:latin typeface="Cambria Math" panose="02040503050406030204" pitchFamily="18" charset="0"/>
                      </a:rPr>
                      <m:t>cos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⁡(⋅,⋅)</m:t>
                    </m:r>
                  </m:oMath>
                </a14:m>
                <a:r>
                  <a:rPr lang="en-US" altLang="zh-TW" sz="2000" dirty="0"/>
                  <a:t> : cosine similarity ;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altLang="zh-TW" sz="2000" dirty="0"/>
                  <a:t> : the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number of pairs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preserving the similarities between the continue features and the hash codes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Quantization loss : </a:t>
                </a:r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690688"/>
                <a:ext cx="10515599" cy="4486275"/>
              </a:xfrm>
              <a:blipFill>
                <a:blip r:embed="rId3"/>
                <a:stretch>
                  <a:fillRect l="-754" t="-108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圖片 5">
            <a:extLst>
              <a:ext uri="{FF2B5EF4-FFF2-40B4-BE49-F238E27FC236}">
                <a16:creationId xmlns:a16="http://schemas.microsoft.com/office/drawing/2014/main" id="{7EAF65CC-86BF-4C87-B55D-FB343AC2E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470" y="2206626"/>
            <a:ext cx="4962525" cy="80962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Reducing the quantization error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D458ADC8-CE40-4943-BF7E-D49FB44F24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790" y="4540414"/>
            <a:ext cx="5838825" cy="800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F55C4EE7-9CF6-48AD-B916-A1C3339FAF85}"/>
                  </a:ext>
                </a:extLst>
              </p:cNvPr>
              <p:cNvSpPr txBox="1"/>
              <p:nvPr/>
            </p:nvSpPr>
            <p:spPr>
              <a:xfrm>
                <a:off x="542345" y="5653743"/>
                <a:ext cx="902400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2800" dirty="0"/>
                  <a:t>Final training objectives: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endParaRPr lang="en-US" altLang="zh-TW" sz="1200" b="0" i="1" dirty="0">
                  <a:latin typeface="Cambria Math" panose="02040503050406030204" pitchFamily="18" charset="0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zh-TW" altLang="en-US" sz="2000" dirty="0"/>
                  <a:t> </a:t>
                </a:r>
                <a:r>
                  <a:rPr lang="en-US" altLang="zh-TW" sz="2000" dirty="0"/>
                  <a:t>: balance the weight of two stages</a:t>
                </a:r>
                <a:r>
                  <a:rPr lang="en-US" altLang="zh-TW" dirty="0"/>
                  <a:t> (</a:t>
                </a:r>
                <a14:m>
                  <m:oMath xmlns:m="http://schemas.openxmlformats.org/officeDocument/2006/math">
                    <m:r>
                      <a:rPr lang="en-US" altLang="zh-TW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altLang="zh-TW" dirty="0"/>
                  <a:t> in all the experiment of this paper)</a:t>
                </a:r>
                <a:endParaRPr lang="zh-TW" altLang="en-US" sz="2000" dirty="0"/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F55C4EE7-9CF6-48AD-B916-A1C3339FAF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345" y="5653743"/>
                <a:ext cx="9024009" cy="1015663"/>
              </a:xfrm>
              <a:prstGeom prst="rect">
                <a:avLst/>
              </a:prstGeom>
              <a:blipFill>
                <a:blip r:embed="rId6"/>
                <a:stretch>
                  <a:fillRect l="-1419" t="-5389" b="-958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圖片 11">
            <a:extLst>
              <a:ext uri="{FF2B5EF4-FFF2-40B4-BE49-F238E27FC236}">
                <a16:creationId xmlns:a16="http://schemas.microsoft.com/office/drawing/2014/main" id="{EE16A9C8-3A99-4904-AD97-87FC37D95C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9969" y="5591503"/>
            <a:ext cx="4733925" cy="647700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F026623D-5CBA-439F-A0D2-B99C134390E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75"/>
          <a:stretch/>
        </p:blipFill>
        <p:spPr>
          <a:xfrm>
            <a:off x="6768301" y="1226951"/>
            <a:ext cx="5260065" cy="237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051559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input: the complete images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altLang="zh-TW" sz="2000" b="0" i="0" dirty="0">
              <a:latin typeface="Cambria Math" panose="02040503050406030204" pitchFamily="18" charset="0"/>
            </a:endParaRP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US" altLang="zh-TW" sz="2000" b="0" i="0" dirty="0">
              <a:latin typeface="Cambria Math" panose="02040503050406030204" pitchFamily="18" charset="0"/>
            </a:endParaRPr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Testing 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03378960-A518-4BCF-8144-D7CC3B286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803" y="2656030"/>
            <a:ext cx="8206389" cy="3105943"/>
          </a:xfrm>
          <a:prstGeom prst="rect">
            <a:avLst/>
          </a:prstGeom>
        </p:spPr>
      </p:pic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3686A35B-0F44-4532-A770-6949CC8ECD70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179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307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Setup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Dataset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CIFAR-10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MSCOCO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NUSWIDE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Implement detail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Backbone: </a:t>
                </a:r>
                <a:r>
                  <a:rPr lang="en-US" altLang="zh-TW" sz="2000" dirty="0" err="1"/>
                  <a:t>ViT</a:t>
                </a:r>
                <a:r>
                  <a:rPr lang="en-US" altLang="zh-TW" sz="2000" dirty="0"/>
                  <a:t>-B/16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Masking ratio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TW" sz="2000" dirty="0"/>
                  <a:t> : 25%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Evaluation metrics: Mean Average Precision (MAP)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MAP@1000 : CIFAR-10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MAP@5000 : MSCOCO, NUSWIDE</a:t>
                </a:r>
                <a:endParaRPr lang="en-US" altLang="zh-TW" sz="28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 t="-190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/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2F56464D-8267-4644-9234-873FBC286A51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1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/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CB73528A-9BF2-4913-8181-4F285DE5B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81" y="371204"/>
            <a:ext cx="8902380" cy="6117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097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Overall Performance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/>
          </a:p>
        </p:txBody>
      </p:sp>
      <p:pic>
        <p:nvPicPr>
          <p:cNvPr id="8" name="圖片 7" descr="一張含有 桌 的圖片&#10;&#10;自動產生的描述">
            <a:extLst>
              <a:ext uri="{FF2B5EF4-FFF2-40B4-BE49-F238E27FC236}">
                <a16:creationId xmlns:a16="http://schemas.microsoft.com/office/drawing/2014/main" id="{2DD94A4F-4956-44DC-80C2-F947D4F70D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310" y="2697716"/>
            <a:ext cx="9677009" cy="3841196"/>
          </a:xfrm>
          <a:prstGeom prst="rect">
            <a:avLst/>
          </a:prstGeom>
        </p:spPr>
      </p:pic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519308"/>
            <a:ext cx="10197230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Approaches using the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 backbone perform better than the previous methods.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The proposed method also performs best for all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-based methods.</a:t>
            </a:r>
          </a:p>
        </p:txBody>
      </p:sp>
    </p:spTree>
    <p:extLst>
      <p:ext uri="{BB962C8B-B14F-4D97-AF65-F5344CB8AC3E}">
        <p14:creationId xmlns:p14="http://schemas.microsoft.com/office/powerpoint/2010/main" val="754150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 and Related work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字方塊 9">
            <a:extLst>
              <a:ext uri="{FF2B5EF4-FFF2-40B4-BE49-F238E27FC236}">
                <a16:creationId xmlns:a16="http://schemas.microsoft.com/office/drawing/2014/main" id="{17ABBE64-A534-406C-B56F-00CE0E4B58F9}"/>
              </a:ext>
            </a:extLst>
          </p:cNvPr>
          <p:cNvSpPr txBox="1"/>
          <p:nvPr/>
        </p:nvSpPr>
        <p:spPr>
          <a:xfrm>
            <a:off x="694944" y="1586141"/>
            <a:ext cx="11016892" cy="45832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14375" indent="-714375">
              <a:lnSpc>
                <a:spcPct val="150000"/>
              </a:lnSpc>
            </a:pPr>
            <a:r>
              <a:rPr lang="en-US" altLang="zh-TW" sz="1400" dirty="0"/>
              <a:t>[</a:t>
            </a:r>
            <a:r>
              <a:rPr lang="en-US" altLang="zh-TW" sz="1400" dirty="0" err="1"/>
              <a:t>DeepBit</a:t>
            </a:r>
            <a:r>
              <a:rPr lang="en-US" altLang="zh-TW" sz="1400" dirty="0"/>
              <a:t>] </a:t>
            </a:r>
            <a:r>
              <a:rPr lang="en-US" altLang="zh-TW" sz="1400" dirty="0" err="1"/>
              <a:t>K.Lin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J.Lu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CS.Chen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J.Zhou</a:t>
            </a:r>
            <a:r>
              <a:rPr lang="en-US" altLang="zh-TW" sz="1400" dirty="0"/>
              <a:t>. Learning compact binary descriptors with unsupervised deep neural networks. In CVPR, pages 1183–1192, 2016.</a:t>
            </a:r>
          </a:p>
          <a:p>
            <a:pPr marL="714375" indent="-714375">
              <a:lnSpc>
                <a:spcPct val="150000"/>
              </a:lnSpc>
            </a:pPr>
            <a:r>
              <a:rPr lang="en-US" altLang="zh-TW" sz="1400" dirty="0"/>
              <a:t>[</a:t>
            </a:r>
            <a:r>
              <a:rPr lang="en-US" altLang="zh-TW" sz="1400" dirty="0" err="1"/>
              <a:t>BinGAN</a:t>
            </a:r>
            <a:r>
              <a:rPr lang="en-US" altLang="zh-TW" sz="1400" dirty="0"/>
              <a:t>] </a:t>
            </a:r>
            <a:r>
              <a:rPr lang="en-US" altLang="zh-TW" sz="1400" dirty="0" err="1"/>
              <a:t>M.Zieba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P.Semberecki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T.El-Gaaly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T.Trzcinski</a:t>
            </a:r>
            <a:r>
              <a:rPr lang="en-US" altLang="zh-TW" sz="1400" dirty="0"/>
              <a:t>. </a:t>
            </a:r>
            <a:r>
              <a:rPr lang="en-US" altLang="zh-TW" sz="1400" dirty="0" err="1"/>
              <a:t>Bingan</a:t>
            </a:r>
            <a:r>
              <a:rPr lang="en-US" altLang="zh-TW" sz="1400" dirty="0"/>
              <a:t>: Learning compact binary descriptors with a regularized </a:t>
            </a:r>
            <a:r>
              <a:rPr lang="en-US" altLang="zh-TW" sz="1400" dirty="0" err="1"/>
              <a:t>gan</a:t>
            </a:r>
            <a:r>
              <a:rPr lang="en-US" altLang="zh-TW" sz="1400" dirty="0"/>
              <a:t>. </a:t>
            </a:r>
            <a:r>
              <a:rPr lang="en-US" altLang="zh-TW" sz="1400" dirty="0" err="1"/>
              <a:t>arXiv</a:t>
            </a:r>
            <a:r>
              <a:rPr lang="en-US" altLang="zh-TW" sz="1400" dirty="0"/>
              <a:t> preprint arXiv:1806.06778, 2018.</a:t>
            </a:r>
          </a:p>
          <a:p>
            <a:pPr marL="801688" indent="-801688">
              <a:lnSpc>
                <a:spcPct val="150000"/>
              </a:lnSpc>
            </a:pPr>
            <a:r>
              <a:rPr lang="en-US" altLang="zh-TW" sz="1400" dirty="0"/>
              <a:t>[</a:t>
            </a:r>
            <a:r>
              <a:rPr lang="en-US" altLang="zh-TW" sz="1400" dirty="0" err="1"/>
              <a:t>HashGAN</a:t>
            </a:r>
            <a:r>
              <a:rPr lang="en-US" altLang="zh-TW" sz="1400" dirty="0"/>
              <a:t>] </a:t>
            </a:r>
            <a:r>
              <a:rPr lang="en-US" altLang="zh-TW" sz="1400" dirty="0" err="1"/>
              <a:t>K.G.Dizaji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F.Zheng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N.Sadoughi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Y.Yang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C.Deng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H.Huang</a:t>
            </a:r>
            <a:r>
              <a:rPr lang="en-US" altLang="zh-TW" sz="1400" dirty="0"/>
              <a:t>. Unsupervised deep generative adversarial hashing network. In CVPR, pages 3664–3673, 2018.</a:t>
            </a:r>
          </a:p>
          <a:p>
            <a:pPr marL="450850" indent="-450850">
              <a:lnSpc>
                <a:spcPct val="150000"/>
              </a:lnSpc>
            </a:pPr>
            <a:r>
              <a:rPr lang="en-US" altLang="zh-TW" sz="1400" dirty="0"/>
              <a:t>[DVB] </a:t>
            </a:r>
            <a:r>
              <a:rPr lang="en-US" altLang="zh-TW" sz="1400" dirty="0" err="1"/>
              <a:t>Y.Shen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L.Liu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L.Shao</a:t>
            </a:r>
            <a:r>
              <a:rPr lang="en-US" altLang="zh-TW" sz="1400" dirty="0"/>
              <a:t>. Unsupervised binary representation learning with deep variational networks. International Journal of Computer Vision, 127(11):1614–1628, 2019.</a:t>
            </a:r>
          </a:p>
          <a:p>
            <a:pPr marL="450850" indent="-450850">
              <a:lnSpc>
                <a:spcPct val="150000"/>
              </a:lnSpc>
            </a:pPr>
            <a:r>
              <a:rPr lang="en-US" altLang="zh-TW" sz="1400" dirty="0"/>
              <a:t>[TBH] </a:t>
            </a:r>
            <a:r>
              <a:rPr lang="en-US" altLang="zh-TW" sz="1400" dirty="0" err="1"/>
              <a:t>Y.Shen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J.Qin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J.Chen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M.Yu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L.Liu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F.Zhu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F.Shen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L.Shao</a:t>
            </a:r>
            <a:r>
              <a:rPr lang="en-US" altLang="zh-TW" sz="1400" dirty="0"/>
              <a:t>. Auto-encoding twin-bottleneck hashing. In Proceedings of the IEEE/CVF Conference on Computer Vision and Pattern Recognition, pages 2818–2827, 2020.</a:t>
            </a:r>
          </a:p>
          <a:p>
            <a:pPr marL="363538" indent="-363538">
              <a:lnSpc>
                <a:spcPct val="150000"/>
              </a:lnSpc>
            </a:pPr>
            <a:r>
              <a:rPr lang="en-US" altLang="zh-TW" sz="1400" dirty="0"/>
              <a:t>[ITQ] </a:t>
            </a:r>
            <a:r>
              <a:rPr lang="en-US" altLang="zh-TW" sz="1400" dirty="0" err="1"/>
              <a:t>Y.Gong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S.Lazebnik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A.Gordo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F.Perronnin</a:t>
            </a:r>
            <a:r>
              <a:rPr lang="en-US" altLang="zh-TW" sz="1400" dirty="0"/>
              <a:t>. Iterative quantization: A procrustean approach to learning binary codes for large-scale image retrieval. TPAMI, 35(12):2916–2929, 2012.</a:t>
            </a:r>
          </a:p>
          <a:p>
            <a:pPr marL="989013" indent="-989013">
              <a:lnSpc>
                <a:spcPct val="150000"/>
              </a:lnSpc>
            </a:pPr>
            <a:r>
              <a:rPr lang="en-US" altLang="zh-TW" sz="1400" dirty="0"/>
              <a:t>[</a:t>
            </a:r>
            <a:r>
              <a:rPr lang="en-US" altLang="zh-TW" sz="1400" dirty="0" err="1"/>
              <a:t>GreedyHash</a:t>
            </a:r>
            <a:r>
              <a:rPr lang="en-US" altLang="zh-TW" sz="1400" dirty="0"/>
              <a:t>] </a:t>
            </a:r>
            <a:r>
              <a:rPr lang="en-US" altLang="zh-TW" sz="1400" dirty="0" err="1"/>
              <a:t>S.Su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C.Zhang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K.Han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Y.Tian</a:t>
            </a:r>
            <a:r>
              <a:rPr lang="en-US" altLang="zh-TW" sz="1400" dirty="0"/>
              <a:t>. Greedy hash: Towards fast optimization for accurate hash coding in </a:t>
            </a:r>
            <a:r>
              <a:rPr lang="en-US" altLang="zh-TW" sz="1400" dirty="0" err="1"/>
              <a:t>cnn</a:t>
            </a:r>
            <a:r>
              <a:rPr lang="en-US" altLang="zh-TW" sz="1400" dirty="0"/>
              <a:t>. In NIPS, pages 806–815, 2018.</a:t>
            </a:r>
          </a:p>
          <a:p>
            <a:pPr marL="714375" indent="-714375">
              <a:lnSpc>
                <a:spcPct val="150000"/>
              </a:lnSpc>
            </a:pPr>
            <a:r>
              <a:rPr lang="en-US" altLang="zh-TW" sz="1400" dirty="0"/>
              <a:t>[</a:t>
            </a:r>
            <a:r>
              <a:rPr lang="en-US" altLang="zh-TW" sz="1400" dirty="0" err="1"/>
              <a:t>CIBHash</a:t>
            </a:r>
            <a:r>
              <a:rPr lang="en-US" altLang="zh-TW" sz="1400" dirty="0"/>
              <a:t>] </a:t>
            </a:r>
            <a:r>
              <a:rPr lang="en-US" altLang="zh-TW" sz="1400" dirty="0" err="1"/>
              <a:t>Z.Qiu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Q.Su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Z.Ou</a:t>
            </a:r>
            <a:r>
              <a:rPr lang="en-US" altLang="zh-TW" sz="1400" dirty="0"/>
              <a:t>, </a:t>
            </a:r>
            <a:r>
              <a:rPr lang="en-US" altLang="zh-TW" sz="1400" dirty="0" err="1"/>
              <a:t>J.Yu</a:t>
            </a:r>
            <a:r>
              <a:rPr lang="en-US" altLang="zh-TW" sz="1400" dirty="0"/>
              <a:t>, and </a:t>
            </a:r>
            <a:r>
              <a:rPr lang="en-US" altLang="zh-TW" sz="1400" dirty="0" err="1"/>
              <a:t>C.Chen</a:t>
            </a:r>
            <a:r>
              <a:rPr lang="en-US" altLang="zh-TW" sz="1400" dirty="0"/>
              <a:t>. Unsupervised hashing with contrastive information bottleneck. In IJCAI 2021, pages 959–965, 2021.</a:t>
            </a:r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F16B89C2-3C81-41EF-ACE2-4D9B20DF6947}"/>
              </a:ext>
            </a:extLst>
          </p:cNvPr>
          <p:cNvCxnSpPr>
            <a:cxnSpLocks/>
          </p:cNvCxnSpPr>
          <p:nvPr/>
        </p:nvCxnSpPr>
        <p:spPr>
          <a:xfrm>
            <a:off x="838200" y="6372035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Compared method [Ref]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39688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Precision-Recall Curve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519308"/>
            <a:ext cx="10197230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When the code length is shorted, it has a higher compression rate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Keeping the meaningful information at such a higher compression rate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5CB220D-DB27-48D5-A556-1438CC93D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92" y="2582296"/>
            <a:ext cx="10329846" cy="395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883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Visualization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E08A830F-8F46-4143-B277-6217BA62C41D}"/>
              </a:ext>
            </a:extLst>
          </p:cNvPr>
          <p:cNvSpPr txBox="1"/>
          <p:nvPr/>
        </p:nvSpPr>
        <p:spPr>
          <a:xfrm>
            <a:off x="838200" y="1519308"/>
            <a:ext cx="10197230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The T-SNE visualization results of </a:t>
            </a:r>
            <a:r>
              <a:rPr lang="en-US" altLang="zh-TW" sz="2000" dirty="0" err="1"/>
              <a:t>IPHash</a:t>
            </a:r>
            <a:r>
              <a:rPr lang="en-US" altLang="zh-TW" sz="2000" dirty="0"/>
              <a:t> on CIFAR-10.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TW" sz="2000" dirty="0"/>
              <a:t>Show the powerful information-preserving ability of the proposed model</a:t>
            </a: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3BBB55FC-2EBF-4E26-B1F5-EC4B4DF23C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962" y="2629695"/>
            <a:ext cx="6847705" cy="386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52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一張含有 桌 的圖片&#10;&#10;自動產生的描述">
            <a:extLst>
              <a:ext uri="{FF2B5EF4-FFF2-40B4-BE49-F238E27FC236}">
                <a16:creationId xmlns:a16="http://schemas.microsoft.com/office/drawing/2014/main" id="{6CDA27DF-A96A-42A0-BDB7-E445F50F7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849" y="3256767"/>
            <a:ext cx="6390302" cy="3464708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 - Component Analysis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E08A830F-8F46-4143-B277-6217BA62C41D}"/>
                  </a:ext>
                </a:extLst>
              </p:cNvPr>
              <p:cNvSpPr txBox="1"/>
              <p:nvPr/>
            </p:nvSpPr>
            <p:spPr>
              <a:xfrm>
                <a:off x="838200" y="1502190"/>
                <a:ext cx="10197230" cy="19268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𝑞𝑢𝑎𝑛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𝑠𝑖𝑚</m:t>
                        </m:r>
                      </m:sub>
                    </m:sSub>
                  </m:oMath>
                </a14:m>
                <a:r>
                  <a:rPr lang="en-US" altLang="zh-TW" sz="2000" dirty="0"/>
                  <a:t> : baseline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𝑘𝑙</m:t>
                        </m:r>
                      </m:sub>
                    </m:sSub>
                  </m:oMath>
                </a14:m>
                <a:r>
                  <a:rPr lang="en-US" altLang="zh-TW" sz="2000" dirty="0"/>
                  <a:t> : baseline + KL divergence loss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b>
                    </m:sSub>
                  </m:oMath>
                </a14:m>
                <a:r>
                  <a:rPr lang="en-US" altLang="zh-TW" sz="2000" dirty="0"/>
                  <a:t> : baseline + reconstruct loss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TW" sz="2000" dirty="0" err="1"/>
                  <a:t>IPHash</a:t>
                </a:r>
                <a:r>
                  <a:rPr lang="en-US" altLang="zh-TW" sz="2000" dirty="0"/>
                  <a:t> : all 4 losses</a:t>
                </a:r>
              </a:p>
            </p:txBody>
          </p:sp>
        </mc:Choice>
        <mc:Fallback xmlns="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E08A830F-8F46-4143-B277-6217BA62C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502190"/>
                <a:ext cx="10197230" cy="1926810"/>
              </a:xfrm>
              <a:prstGeom prst="rect">
                <a:avLst/>
              </a:prstGeom>
              <a:blipFill>
                <a:blip r:embed="rId4"/>
                <a:stretch>
                  <a:fillRect l="-538" b="-441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7117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 - Parameter Analysis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E08A830F-8F46-4143-B277-6217BA62C41D}"/>
                  </a:ext>
                </a:extLst>
              </p:cNvPr>
              <p:cNvSpPr txBox="1"/>
              <p:nvPr/>
            </p:nvSpPr>
            <p:spPr>
              <a:xfrm>
                <a:off x="838199" y="1519308"/>
                <a:ext cx="10785954" cy="14296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Masking ratio </a:t>
                </a:r>
                <a14:m>
                  <m:oMath xmlns:m="http://schemas.openxmlformats.org/officeDocument/2006/math">
                    <m:r>
                      <a:rPr lang="en-US" altLang="zh-TW" sz="20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zh-TW" sz="2000" dirty="0"/>
                  <a:t> : If the mask ratio is too high, it will lead to excessive loss of semantic information.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TW" sz="2000" dirty="0"/>
                  <a:t>Temperature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altLang="zh-TW" sz="2000" dirty="0"/>
                  <a:t> : A relatively high temperature can improve the performance of the model.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zh-TW" sz="2000" dirty="0"/>
              </a:p>
            </p:txBody>
          </p:sp>
        </mc:Choice>
        <mc:Fallback xmlns="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E08A830F-8F46-4143-B277-6217BA62C4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1519308"/>
                <a:ext cx="10785954" cy="1429622"/>
              </a:xfrm>
              <a:prstGeom prst="rect">
                <a:avLst/>
              </a:prstGeom>
              <a:blipFill>
                <a:blip r:embed="rId3"/>
                <a:stretch>
                  <a:fillRect l="-45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圖片 5">
            <a:extLst>
              <a:ext uri="{FF2B5EF4-FFF2-40B4-BE49-F238E27FC236}">
                <a16:creationId xmlns:a16="http://schemas.microsoft.com/office/drawing/2014/main" id="{9CD13A12-8594-48FF-ACFA-6422B4FA2F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715" y="2587529"/>
            <a:ext cx="6828921" cy="3983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14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25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19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 err="1"/>
              <a:t>IPHash</a:t>
            </a:r>
            <a:r>
              <a:rPr lang="en-US" altLang="zh-TW" dirty="0"/>
              <a:t>: a novel unsupervised information-preserving hashing method based on </a:t>
            </a:r>
            <a:r>
              <a:rPr lang="en-US" altLang="zh-TW" dirty="0" err="1"/>
              <a:t>ViT</a:t>
            </a:r>
            <a:endParaRPr lang="en-US" altLang="zh-TW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Information-preserving feature extractor: random masking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reduce the spatial redundancy and maintain the semantic information of the original image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Hashing-preserving module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transfer the rich semantic information of the pre-trained </a:t>
            </a:r>
            <a:r>
              <a:rPr lang="en-US" altLang="zh-TW" dirty="0" err="1"/>
              <a:t>ViT</a:t>
            </a:r>
            <a:r>
              <a:rPr lang="en-US" altLang="zh-TW" dirty="0"/>
              <a:t> to hash codes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The results demonstrate that our method significantly outperforms the baselines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3095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11025249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WHY we need unsupervised hashing?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Collecting large numbers of manual annotations is time-consuming and labor-intensive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sz="2400" dirty="0"/>
              <a:t>The existing unsupervised hashing method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Reconstruction-based   e.g. </a:t>
            </a:r>
            <a:r>
              <a:rPr lang="en-US" altLang="zh-TW" sz="2000" dirty="0" err="1"/>
              <a:t>HashGAN</a:t>
            </a:r>
            <a:r>
              <a:rPr lang="en-US" altLang="zh-TW" sz="2000" dirty="0"/>
              <a:t>[1]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Non-reconstruction-based : using extra information to learn the similarity-preserving binary codes</a:t>
            </a:r>
            <a:br>
              <a:rPr lang="en-US" altLang="zh-TW" sz="2000" dirty="0"/>
            </a:br>
            <a:r>
              <a:rPr lang="en-US" altLang="zh-TW" sz="2000" dirty="0"/>
              <a:t>e.g. </a:t>
            </a:r>
            <a:r>
              <a:rPr lang="da-DK" altLang="zh-TW" sz="2000" dirty="0"/>
              <a:t>contrastive learning – CIBHash[2]</a:t>
            </a:r>
            <a:br>
              <a:rPr lang="da-DK" altLang="zh-TW" sz="2000" dirty="0"/>
            </a:br>
            <a:r>
              <a:rPr lang="da-DK" altLang="zh-TW" sz="2000" dirty="0"/>
              <a:t>        graphs – TBH[3]</a:t>
            </a:r>
            <a:br>
              <a:rPr lang="da-DK" altLang="zh-TW" sz="2000" dirty="0"/>
            </a:br>
            <a:r>
              <a:rPr lang="da-DK" altLang="zh-TW" sz="2000" dirty="0"/>
              <a:t>        pseudo labels – </a:t>
            </a:r>
            <a:r>
              <a:rPr lang="en-US" altLang="zh-TW" sz="2000" dirty="0" err="1"/>
              <a:t>GreedyHash</a:t>
            </a:r>
            <a:r>
              <a:rPr lang="en-US" altLang="zh-TW" sz="2000" dirty="0"/>
              <a:t>[4]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5808820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9" name="文字方塊 48">
            <a:extLst>
              <a:ext uri="{FF2B5EF4-FFF2-40B4-BE49-F238E27FC236}">
                <a16:creationId xmlns:a16="http://schemas.microsoft.com/office/drawing/2014/main" id="{4FD21D88-E8E6-4631-82E1-6AFF9C4CDB22}"/>
              </a:ext>
            </a:extLst>
          </p:cNvPr>
          <p:cNvSpPr txBox="1"/>
          <p:nvPr/>
        </p:nvSpPr>
        <p:spPr>
          <a:xfrm>
            <a:off x="900684" y="5813743"/>
            <a:ext cx="103906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[1] </a:t>
            </a:r>
            <a:r>
              <a:rPr lang="en-US" altLang="zh-TW" sz="1200" dirty="0" err="1"/>
              <a:t>K.G.Dizaji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F.Zheng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N.Sadoughi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Y.Yang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C.Deng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H.Huang</a:t>
            </a:r>
            <a:r>
              <a:rPr lang="en-US" altLang="zh-TW" sz="1200" dirty="0"/>
              <a:t>. Unsupervised deep generative adversarial hashing network. In CVPR, pages 3664–3673, 2018.</a:t>
            </a:r>
          </a:p>
          <a:p>
            <a:r>
              <a:rPr lang="en-US" altLang="zh-TW" sz="1200" dirty="0"/>
              <a:t>[2] </a:t>
            </a:r>
            <a:r>
              <a:rPr lang="en-US" altLang="zh-TW" sz="1200" dirty="0" err="1"/>
              <a:t>Z.Qiu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Q.Su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Z.Ou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J.Yu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C.Chen</a:t>
            </a:r>
            <a:r>
              <a:rPr lang="en-US" altLang="zh-TW" sz="1200" dirty="0"/>
              <a:t>. Unsupervised hashing with contrastive information bottleneck. In IJCAI 2021, pages 959–965, 2021.</a:t>
            </a:r>
          </a:p>
          <a:p>
            <a:r>
              <a:rPr lang="en-US" altLang="zh-TW" sz="1200" dirty="0"/>
              <a:t>[3] </a:t>
            </a:r>
            <a:r>
              <a:rPr lang="en-US" altLang="zh-TW" sz="1200" dirty="0" err="1"/>
              <a:t>Y.Shen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J.Qin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J.Chen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M.Yu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L.Liu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F.Zhu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F.Shen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L.Shao</a:t>
            </a:r>
            <a:r>
              <a:rPr lang="en-US" altLang="zh-TW" sz="1200" dirty="0"/>
              <a:t>. Auto-encoding twin-bottleneck hashing. In Proceedings of the IEEE/CVF Conference on Computer Vision and Pattern Recognition, pages 2818–2827, 2020.</a:t>
            </a:r>
          </a:p>
          <a:p>
            <a:r>
              <a:rPr lang="en-US" altLang="zh-TW" sz="1200" dirty="0"/>
              <a:t>[4] </a:t>
            </a:r>
            <a:r>
              <a:rPr lang="en-US" altLang="zh-TW" sz="1200" dirty="0" err="1"/>
              <a:t>S.Su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C.Zhang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K.Han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Y.Tian</a:t>
            </a:r>
            <a:r>
              <a:rPr lang="en-US" altLang="zh-TW" sz="1200" dirty="0"/>
              <a:t>. Greedy hash: Towards fast optimization for accurate hash coding in </a:t>
            </a:r>
            <a:r>
              <a:rPr lang="en-US" altLang="zh-TW" sz="1200" dirty="0" err="1"/>
              <a:t>cnn</a:t>
            </a:r>
            <a:r>
              <a:rPr lang="en-US" altLang="zh-TW" sz="1200" dirty="0"/>
              <a:t>. In NIPS, pages 806–815, 2018.</a:t>
            </a: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7D1F8F26-6665-4BC0-AA7D-5D26A43E055D}"/>
              </a:ext>
            </a:extLst>
          </p:cNvPr>
          <p:cNvSpPr txBox="1"/>
          <p:nvPr/>
        </p:nvSpPr>
        <p:spPr>
          <a:xfrm>
            <a:off x="6864926" y="4347619"/>
            <a:ext cx="3437056" cy="506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>
                <a:solidFill>
                  <a:schemeClr val="accent5"/>
                </a:solidFill>
              </a:rPr>
              <a:t>Proposed: pre-trained model</a:t>
            </a:r>
          </a:p>
        </p:txBody>
      </p:sp>
      <p:sp>
        <p:nvSpPr>
          <p:cNvPr id="6" name="圖說文字: 直線 5">
            <a:extLst>
              <a:ext uri="{FF2B5EF4-FFF2-40B4-BE49-F238E27FC236}">
                <a16:creationId xmlns:a16="http://schemas.microsoft.com/office/drawing/2014/main" id="{F7C35BE0-B3FE-4527-8868-AE04D10FF18C}"/>
              </a:ext>
            </a:extLst>
          </p:cNvPr>
          <p:cNvSpPr/>
          <p:nvPr/>
        </p:nvSpPr>
        <p:spPr>
          <a:xfrm>
            <a:off x="5106389" y="3788229"/>
            <a:ext cx="1840675" cy="380003"/>
          </a:xfrm>
          <a:prstGeom prst="borderCallout1">
            <a:avLst>
              <a:gd name="adj1" fmla="val 100002"/>
              <a:gd name="adj2" fmla="val 64965"/>
              <a:gd name="adj3" fmla="val 228127"/>
              <a:gd name="adj4" fmla="val 90966"/>
            </a:avLst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1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pre-trained model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50"/>
            <a:ext cx="10515599" cy="46569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Vision Transformer (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) [5]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inspired by Transformer(Vaswani et al., 2017) in NLP task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partitioning the image into 16x16 patches, which will be fed into the pure Transformer architecture as a sequence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DF119BC-E5C7-4E61-A473-9C2B58C98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27" y="206530"/>
            <a:ext cx="3571205" cy="219824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CCDB6DE6-7631-4026-8EFD-10E57B18C0CC}"/>
              </a:ext>
            </a:extLst>
          </p:cNvPr>
          <p:cNvSpPr/>
          <p:nvPr/>
        </p:nvSpPr>
        <p:spPr>
          <a:xfrm>
            <a:off x="8345157" y="206529"/>
            <a:ext cx="3494541" cy="98282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FB69409B-14FB-4D5F-BD4A-7F3211ECCBC3}"/>
              </a:ext>
            </a:extLst>
          </p:cNvPr>
          <p:cNvSpPr txBox="1"/>
          <p:nvPr/>
        </p:nvSpPr>
        <p:spPr>
          <a:xfrm>
            <a:off x="495794" y="4769438"/>
            <a:ext cx="5026232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zh-TW" sz="2000" dirty="0">
                <a:solidFill>
                  <a:schemeClr val="accent5"/>
                </a:solidFill>
              </a:rPr>
              <a:t>Problem: How to preserve meaningful information with a high compression rate?</a:t>
            </a:r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DA4AE4AE-3E3F-42FE-A1C3-DF4509CEFAE8}"/>
              </a:ext>
            </a:extLst>
          </p:cNvPr>
          <p:cNvCxnSpPr>
            <a:cxnSpLocks/>
          </p:cNvCxnSpPr>
          <p:nvPr/>
        </p:nvCxnSpPr>
        <p:spPr>
          <a:xfrm>
            <a:off x="838200" y="637884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F79E3EF4-B4A4-43FB-B5A3-441DBA79E37A}"/>
              </a:ext>
            </a:extLst>
          </p:cNvPr>
          <p:cNvSpPr txBox="1"/>
          <p:nvPr/>
        </p:nvSpPr>
        <p:spPr>
          <a:xfrm>
            <a:off x="900684" y="6407513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[5] </a:t>
            </a:r>
            <a:r>
              <a:rPr lang="en-US" altLang="zh-TW" sz="1200" dirty="0" err="1"/>
              <a:t>A.Dosovitskiy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L.Beyer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A.Kolesnikov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D.Weissenborn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X.Zhai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T.Unterthiner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M.Dehghani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M.Minderer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G.Heigold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S.Gelly</a:t>
            </a:r>
            <a:r>
              <a:rPr lang="en-US" altLang="zh-TW" sz="1200" dirty="0"/>
              <a:t>, et al. An image is worth 16x16 words: Transformers for image recognition at scale.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arXiv:2010.11929, 2020.</a:t>
            </a:r>
          </a:p>
        </p:txBody>
      </p:sp>
      <p:pic>
        <p:nvPicPr>
          <p:cNvPr id="15" name="圖片 14">
            <a:extLst>
              <a:ext uri="{FF2B5EF4-FFF2-40B4-BE49-F238E27FC236}">
                <a16:creationId xmlns:a16="http://schemas.microsoft.com/office/drawing/2014/main" id="{1DF25190-85EF-49DF-B8E2-D2B5286783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987" y="3387324"/>
            <a:ext cx="5090329" cy="28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72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圖片 13" descr="一張含有 文字, 家電用品, 廚房電器, 向量圖形 的圖片&#10;&#10;自動產生的描述">
            <a:extLst>
              <a:ext uri="{FF2B5EF4-FFF2-40B4-BE49-F238E27FC236}">
                <a16:creationId xmlns:a16="http://schemas.microsoft.com/office/drawing/2014/main" id="{EED291FB-71D7-4F1E-9698-E19AD7993F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759" y="3429000"/>
            <a:ext cx="4993008" cy="286727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Stage 1 </a:t>
            </a:r>
            <a:r>
              <a:rPr lang="en-US" altLang="zh-TW" sz="2800" dirty="0"/>
              <a:t>(from pixels to continuous features)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50"/>
            <a:ext cx="10515599" cy="46569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Masked image encoding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inspired by Masked Autoencoder (MAE) [7] 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>
                <a:solidFill>
                  <a:schemeClr val="accent5"/>
                </a:solidFill>
              </a:rPr>
              <a:t>randomly</a:t>
            </a:r>
            <a:r>
              <a:rPr lang="en-US" altLang="zh-TW" sz="2000" dirty="0"/>
              <a:t> </a:t>
            </a:r>
            <a:r>
              <a:rPr lang="en-US" altLang="zh-TW" sz="2000" dirty="0">
                <a:solidFill>
                  <a:schemeClr val="accent5"/>
                </a:solidFill>
              </a:rPr>
              <a:t>masking a high portion of patches </a:t>
            </a:r>
            <a:r>
              <a:rPr lang="en-US" altLang="zh-TW" sz="2000" dirty="0"/>
              <a:t>can reduce information redundancy and preserve more compact semantic information.</a:t>
            </a:r>
            <a:endParaRPr lang="en-US" altLang="zh-TW" sz="2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DF119BC-E5C7-4E61-A473-9C2B58C98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2727" y="206530"/>
            <a:ext cx="3571205" cy="219824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CCDB6DE6-7631-4026-8EFD-10E57B18C0CC}"/>
              </a:ext>
            </a:extLst>
          </p:cNvPr>
          <p:cNvSpPr/>
          <p:nvPr/>
        </p:nvSpPr>
        <p:spPr>
          <a:xfrm>
            <a:off x="8312727" y="1174627"/>
            <a:ext cx="2422567" cy="13255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D71B5D60-3AED-46C3-8187-BED93C712237}"/>
              </a:ext>
            </a:extLst>
          </p:cNvPr>
          <p:cNvCxnSpPr>
            <a:cxnSpLocks/>
          </p:cNvCxnSpPr>
          <p:nvPr/>
        </p:nvCxnSpPr>
        <p:spPr>
          <a:xfrm>
            <a:off x="838200" y="637884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4D4237D-C902-4FC4-AEA2-C9BFB21517BE}"/>
              </a:ext>
            </a:extLst>
          </p:cNvPr>
          <p:cNvSpPr txBox="1"/>
          <p:nvPr/>
        </p:nvSpPr>
        <p:spPr>
          <a:xfrm>
            <a:off x="900684" y="6407513"/>
            <a:ext cx="103906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[7] </a:t>
            </a:r>
            <a:r>
              <a:rPr lang="en-US" altLang="zh-TW" sz="1200" dirty="0" err="1"/>
              <a:t>K.He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X.Chen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S.Xie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Y.Li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P.Doll</a:t>
            </a:r>
            <a:r>
              <a:rPr lang="en-US" altLang="zh-TW" sz="1200" dirty="0"/>
              <a:t> ́</a:t>
            </a:r>
            <a:r>
              <a:rPr lang="en-US" altLang="zh-TW" sz="1200" dirty="0" err="1"/>
              <a:t>ar</a:t>
            </a:r>
            <a:r>
              <a:rPr lang="en-US" altLang="zh-TW" sz="1200" dirty="0"/>
              <a:t>, and </a:t>
            </a:r>
            <a:r>
              <a:rPr lang="en-US" altLang="zh-TW" sz="1200" dirty="0" err="1"/>
              <a:t>R.Girshick</a:t>
            </a:r>
            <a:r>
              <a:rPr lang="en-US" altLang="zh-TW" sz="1200" dirty="0"/>
              <a:t>. Masked autoencoders are scalable vision learners.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arXiv:2111.06377, 2021.</a:t>
            </a:r>
          </a:p>
        </p:txBody>
      </p:sp>
    </p:spTree>
    <p:extLst>
      <p:ext uri="{BB962C8B-B14F-4D97-AF65-F5344CB8AC3E}">
        <p14:creationId xmlns:p14="http://schemas.microsoft.com/office/powerpoint/2010/main" val="1810306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3DF119BC-E5C7-4E61-A473-9C2B58C98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27" y="206530"/>
            <a:ext cx="3571205" cy="2198242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Stage 2 </a:t>
            </a:r>
            <a:r>
              <a:rPr lang="en-US" altLang="zh-TW" sz="2800" dirty="0"/>
              <a:t>(from continuous features to hash codes)</a:t>
            </a:r>
            <a:endParaRPr lang="en-US" altLang="zh-TW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50"/>
            <a:ext cx="10515599" cy="46569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Knowledge distillation [12]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transfer the</a:t>
            </a:r>
            <a:r>
              <a:rPr lang="zh-TW" altLang="en-US" sz="2000" dirty="0"/>
              <a:t> </a:t>
            </a:r>
            <a:r>
              <a:rPr lang="en-US" altLang="zh-TW" sz="2000" dirty="0"/>
              <a:t>semantic information from the pre-trained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 to the</a:t>
            </a:r>
            <a:r>
              <a:rPr lang="zh-TW" altLang="en-US" sz="2000" dirty="0"/>
              <a:t> </a:t>
            </a:r>
            <a:r>
              <a:rPr lang="en-US" altLang="zh-TW" sz="2000" dirty="0"/>
              <a:t>hash codes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altLang="zh-TW" sz="2000" dirty="0"/>
              <a:t>using </a:t>
            </a:r>
            <a:r>
              <a:rPr lang="en-US" altLang="zh-TW" sz="2000" dirty="0">
                <a:solidFill>
                  <a:schemeClr val="accent5"/>
                </a:solidFill>
              </a:rPr>
              <a:t>KL divergence loss </a:t>
            </a:r>
            <a:r>
              <a:rPr lang="en-US" altLang="zh-TW" sz="2000" dirty="0"/>
              <a:t>to  minimize distance between the classifier of binary codes and the pre-trained </a:t>
            </a:r>
            <a:r>
              <a:rPr lang="en-US" altLang="zh-TW" sz="2000" dirty="0" err="1"/>
              <a:t>ViT</a:t>
            </a:r>
            <a:r>
              <a:rPr lang="en-US" altLang="zh-TW" sz="2000" dirty="0"/>
              <a:t> classifier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CDB6DE6-7631-4026-8EFD-10E57B18C0CC}"/>
              </a:ext>
            </a:extLst>
          </p:cNvPr>
          <p:cNvSpPr/>
          <p:nvPr/>
        </p:nvSpPr>
        <p:spPr>
          <a:xfrm>
            <a:off x="10485912" y="1174627"/>
            <a:ext cx="1021278" cy="132556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D71B5D60-3AED-46C3-8187-BED93C712237}"/>
              </a:ext>
            </a:extLst>
          </p:cNvPr>
          <p:cNvCxnSpPr>
            <a:cxnSpLocks/>
          </p:cNvCxnSpPr>
          <p:nvPr/>
        </p:nvCxnSpPr>
        <p:spPr>
          <a:xfrm>
            <a:off x="838200" y="637884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24D4237D-C902-4FC4-AEA2-C9BFB21517BE}"/>
              </a:ext>
            </a:extLst>
          </p:cNvPr>
          <p:cNvSpPr txBox="1"/>
          <p:nvPr/>
        </p:nvSpPr>
        <p:spPr>
          <a:xfrm>
            <a:off x="900684" y="6407513"/>
            <a:ext cx="103906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[12] Geoffrey Hinton, Oriol </a:t>
            </a:r>
            <a:r>
              <a:rPr lang="en-US" altLang="zh-TW" sz="1200" dirty="0" err="1"/>
              <a:t>Vinyals</a:t>
            </a:r>
            <a:r>
              <a:rPr lang="en-US" altLang="zh-TW" sz="1200" dirty="0"/>
              <a:t>, and Jeff Dean. Distilling the knowledge in a neural network.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arXiv:1503.02531, 2015.</a:t>
            </a:r>
          </a:p>
        </p:txBody>
      </p:sp>
    </p:spTree>
    <p:extLst>
      <p:ext uri="{BB962C8B-B14F-4D97-AF65-F5344CB8AC3E}">
        <p14:creationId xmlns:p14="http://schemas.microsoft.com/office/powerpoint/2010/main" val="56735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Contributions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A7B627C5-6804-4F66-AD7E-5FA291221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20050"/>
            <a:ext cx="10515599" cy="46569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An </a:t>
            </a:r>
            <a:r>
              <a:rPr lang="en-US" altLang="zh-TW" sz="2400" dirty="0">
                <a:solidFill>
                  <a:schemeClr val="accent5"/>
                </a:solidFill>
              </a:rPr>
              <a:t>unsupervised information-preserving hashing algorithm</a:t>
            </a:r>
            <a:r>
              <a:rPr lang="zh-TW" altLang="en-US" sz="2400" dirty="0">
                <a:solidFill>
                  <a:schemeClr val="accent5"/>
                </a:solidFill>
              </a:rPr>
              <a:t> </a:t>
            </a:r>
            <a:r>
              <a:rPr lang="en-US" altLang="zh-TW" sz="2400" dirty="0"/>
              <a:t>(</a:t>
            </a:r>
            <a:r>
              <a:rPr lang="en-US" altLang="zh-TW" sz="2400" dirty="0" err="1"/>
              <a:t>IPHash</a:t>
            </a:r>
            <a:r>
              <a:rPr lang="en-US" altLang="zh-TW" sz="2400" dirty="0"/>
              <a:t>) that fine-tuned on pre-trained 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 model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sz="2400" dirty="0"/>
              <a:t>Two </a:t>
            </a:r>
            <a:r>
              <a:rPr lang="en-US" altLang="zh-TW" sz="2400" dirty="0">
                <a:solidFill>
                  <a:schemeClr val="accent5"/>
                </a:solidFill>
              </a:rPr>
              <a:t>information-preserving modules </a:t>
            </a:r>
            <a:r>
              <a:rPr lang="en-US" altLang="zh-TW" sz="2400" dirty="0"/>
              <a:t>for effectively reducing the information loss from pixels to continuous features and then to binary codes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  <a:p>
            <a:pPr>
              <a:lnSpc>
                <a:spcPct val="150000"/>
              </a:lnSpc>
              <a:spcBef>
                <a:spcPts val="1200"/>
              </a:spcBef>
            </a:pPr>
            <a:endParaRPr lang="en-US" altLang="zh-TW" sz="2400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DF119BC-E5C7-4E61-A473-9C2B58C98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1" y="3848508"/>
            <a:ext cx="4800356" cy="295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88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4486274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 and Related Work</a:t>
            </a:r>
          </a:p>
          <a:p>
            <a:r>
              <a:rPr lang="en-US" altLang="zh-TW" dirty="0"/>
              <a:t>Method: </a:t>
            </a:r>
            <a:r>
              <a:rPr lang="en-US" altLang="zh-TW" b="1" dirty="0" err="1"/>
              <a:t>IPHash</a:t>
            </a:r>
            <a:endParaRPr lang="en-US" altLang="zh-TW" dirty="0"/>
          </a:p>
          <a:p>
            <a:pPr lvl="1">
              <a:lnSpc>
                <a:spcPct val="150000"/>
              </a:lnSpc>
            </a:pPr>
            <a:r>
              <a:rPr lang="en-US" altLang="zh-TW" dirty="0"/>
              <a:t>Feature-Preserving Module</a:t>
            </a:r>
          </a:p>
          <a:p>
            <a:pPr lvl="1">
              <a:lnSpc>
                <a:spcPct val="150000"/>
              </a:lnSpc>
            </a:pPr>
            <a:r>
              <a:rPr lang="en-US" altLang="zh-TW" dirty="0"/>
              <a:t>Hashing-Preserving Module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EB4C340-A843-4FB7-945C-CD5C588C98BD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71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Parameter Definition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A5079B52-5D87-432D-8220-BE4E5609FB66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555672"/>
                <a:ext cx="10515599" cy="462129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Unlabeled training set: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1" i="0" smtClean="0">
                            <a:latin typeface="Cambria Math" panose="02040503050406030204" pitchFamily="18" charset="0"/>
                          </a:rPr>
                          <m:t>𝐗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</m:oMath>
                </a14:m>
                <a:r>
                  <a:rPr lang="en-US" altLang="zh-TW" sz="2400" dirty="0"/>
                  <a:t> </a:t>
                </a:r>
                <a:br>
                  <a:rPr lang="en-US" altLang="zh-TW" sz="24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/>
                  <a:t> : the subset of non-overlapping patches</a:t>
                </a:r>
                <a:br>
                  <a:rPr lang="en-US" altLang="zh-TW" sz="2400" dirty="0"/>
                </a:b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altLang="zh-TW" sz="2400" dirty="0"/>
                  <a:t> : the number of images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d-dim continuous features : </a:t>
                </a:r>
                <a14:m>
                  <m:oMath xmlns:m="http://schemas.openxmlformats.org/officeDocument/2006/math">
                    <m:r>
                      <a:rPr lang="en-US" altLang="zh-TW" sz="2400" b="1" i="0" smtClean="0">
                        <a:latin typeface="Cambria Math" panose="02040503050406030204" pitchFamily="18" charset="0"/>
                      </a:rPr>
                      <m:t>𝐕</m:t>
                    </m:r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,⋯,</m:t>
                            </m:r>
                            <m:sSub>
                              <m:sSub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ℝ</m:t>
                                </m:r>
                              </m:e>
                              <m:sup>
                                <m:r>
                                  <a:rPr lang="en-US" altLang="zh-TW" sz="24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sup>
                            </m:sSup>
                          </m:e>
                        </m:d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Feature extractor (parameter):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Hashing layer (as a projection matrix):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768×#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𝑏𝑖𝑡</m:t>
                        </m:r>
                      </m:sup>
                    </m:sSup>
                  </m:oMath>
                </a14:m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Goal: to preserve the similarities without supervision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altLang="zh-TW" sz="2400" dirty="0"/>
              </a:p>
            </p:txBody>
          </p:sp>
        </mc:Choice>
        <mc:Fallback xmlns="">
          <p:sp>
            <p:nvSpPr>
              <p:cNvPr id="7" name="內容版面配置區 2">
                <a:extLst>
                  <a:ext uri="{FF2B5EF4-FFF2-40B4-BE49-F238E27FC236}">
                    <a16:creationId xmlns:a16="http://schemas.microsoft.com/office/drawing/2014/main" id="{A7B627C5-6804-4F66-AD7E-5FA29122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555672"/>
                <a:ext cx="10515599" cy="4621292"/>
              </a:xfrm>
              <a:blipFill>
                <a:blip r:embed="rId3"/>
                <a:stretch>
                  <a:fillRect l="-75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9321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4544</TotalTime>
  <Words>1810</Words>
  <Application>Microsoft Office PowerPoint</Application>
  <PresentationFormat>寬螢幕</PresentationFormat>
  <Paragraphs>211</Paragraphs>
  <Slides>27</Slides>
  <Notes>23</Notes>
  <HiddenSlides>1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33" baseType="lpstr">
      <vt:lpstr>Arial</vt:lpstr>
      <vt:lpstr>Bahnschrift Light SemiCondensed</vt:lpstr>
      <vt:lpstr>Calibri</vt:lpstr>
      <vt:lpstr>Cambria Math</vt:lpstr>
      <vt:lpstr>Wingdings</vt:lpstr>
      <vt:lpstr>Office 佈景主題</vt:lpstr>
      <vt:lpstr>ViT2Hash: Unsupervised Information-Preserving Hashing</vt:lpstr>
      <vt:lpstr>Outline</vt:lpstr>
      <vt:lpstr>Introduction</vt:lpstr>
      <vt:lpstr>Using pre-trained model</vt:lpstr>
      <vt:lpstr>Stage 1 (from pixels to continuous features)</vt:lpstr>
      <vt:lpstr>Stage 2 (from continuous features to hash codes)</vt:lpstr>
      <vt:lpstr>Contributions</vt:lpstr>
      <vt:lpstr>Outline</vt:lpstr>
      <vt:lpstr>Parameter Definition</vt:lpstr>
      <vt:lpstr>Architecture</vt:lpstr>
      <vt:lpstr>Feature-Preserving Module</vt:lpstr>
      <vt:lpstr>Hashing-Preserving Module</vt:lpstr>
      <vt:lpstr>(Cont.)</vt:lpstr>
      <vt:lpstr>Reducing the quantization error</vt:lpstr>
      <vt:lpstr>Testing </vt:lpstr>
      <vt:lpstr>Outline</vt:lpstr>
      <vt:lpstr>Setup</vt:lpstr>
      <vt:lpstr>PowerPoint 簡報</vt:lpstr>
      <vt:lpstr>Overall Performance</vt:lpstr>
      <vt:lpstr>Compared method [Ref]</vt:lpstr>
      <vt:lpstr>Precision-Recall Curve</vt:lpstr>
      <vt:lpstr>Visualization</vt:lpstr>
      <vt:lpstr>Ablation study - Component Analysis</vt:lpstr>
      <vt:lpstr>Ablation study - Parameter Analysis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 YANG CHING-CHING</cp:lastModifiedBy>
  <cp:revision>1401</cp:revision>
  <dcterms:created xsi:type="dcterms:W3CDTF">2021-03-09T09:24:25Z</dcterms:created>
  <dcterms:modified xsi:type="dcterms:W3CDTF">2022-08-08T18:58:44Z</dcterms:modified>
</cp:coreProperties>
</file>